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6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3"/>
  </p:notesMasterIdLst>
  <p:sldIdLst>
    <p:sldId id="257" r:id="rId6"/>
    <p:sldId id="296" r:id="rId7"/>
    <p:sldId id="294" r:id="rId8"/>
    <p:sldId id="274" r:id="rId9"/>
    <p:sldId id="279" r:id="rId10"/>
    <p:sldId id="293" r:id="rId11"/>
    <p:sldId id="259" r:id="rId1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3C55B"/>
    <a:srgbClr val="155697"/>
    <a:srgbClr val="0070C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76" autoAdjust="0"/>
    <p:restoredTop sz="82689" autoAdjust="0"/>
  </p:normalViewPr>
  <p:slideViewPr>
    <p:cSldViewPr snapToGrid="0" showGuides="1">
      <p:cViewPr varScale="1">
        <p:scale>
          <a:sx n="127" d="100"/>
          <a:sy n="127" d="100"/>
        </p:scale>
        <p:origin x="834" y="11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 smtClean="0">
              <a:solidFill>
                <a:schemeClr val="tx1"/>
              </a:solidFill>
            </a:rPr>
            <a:t>Kommunikation </a:t>
          </a:r>
          <a:r>
            <a:rPr lang="sv-SE" sz="1000" baseline="0" dirty="0">
              <a:solidFill>
                <a:schemeClr val="tx1"/>
              </a:solidFill>
            </a:rPr>
            <a:t>pågår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Finansiering av centrumet säkras</a:t>
          </a: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Organisation fastställs</a:t>
          </a: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 custLinFactNeighborX="114" custLinFactNeighborY="-40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E8AA857-38D8-4893-AC21-243C08E920FD}" type="presOf" srcId="{634586CF-6C1D-4B1B-A531-095950EC8B72}" destId="{6412BE28-577A-4497-AAE1-0DC183AA3310}" srcOrd="0" destOrd="0" presId="urn:microsoft.com/office/officeart/2005/8/layout/chevron1"/>
    <dgm:cxn modelId="{1F632ADC-1EB7-408B-AD87-3C300BCB0D30}" type="presOf" srcId="{1E30EBF2-BC86-43B3-AC30-EFB54DBA7B55}" destId="{DC3E92DD-0A5A-424D-B8A5-6C60444738B6}" srcOrd="0" destOrd="0" presId="urn:microsoft.com/office/officeart/2005/8/layout/chevron1"/>
    <dgm:cxn modelId="{AF5BBED7-B703-4B79-BEEA-37EB51B15B9F}" type="presOf" srcId="{59D50BFC-F3E6-4FAC-9AEC-6DEEFF74DCA7}" destId="{499A13FA-D35E-48E5-9673-69B4448750BB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A431D95-A8ED-4FB8-83D8-5A7C564CDA2B}" type="presOf" srcId="{EB29012F-8F58-4763-A855-9B2E8ECC4992}" destId="{489EE7F3-C796-4149-94CB-229B9AB1C605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04DC2AC9-2E73-4F9D-8A9E-C953066FA02A}" type="presParOf" srcId="{489EE7F3-C796-4149-94CB-229B9AB1C605}" destId="{DC3E92DD-0A5A-424D-B8A5-6C60444738B6}" srcOrd="0" destOrd="0" presId="urn:microsoft.com/office/officeart/2005/8/layout/chevron1"/>
    <dgm:cxn modelId="{035C02E2-343C-4B4D-A521-42BE4C4C0D16}" type="presParOf" srcId="{489EE7F3-C796-4149-94CB-229B9AB1C605}" destId="{5E13065D-DD59-409B-8CF8-4A5D0CED912E}" srcOrd="1" destOrd="0" presId="urn:microsoft.com/office/officeart/2005/8/layout/chevron1"/>
    <dgm:cxn modelId="{B88EB2C7-0D3A-4204-92F5-DAEBDD3D495A}" type="presParOf" srcId="{489EE7F3-C796-4149-94CB-229B9AB1C605}" destId="{6412BE28-577A-4497-AAE1-0DC183AA3310}" srcOrd="2" destOrd="0" presId="urn:microsoft.com/office/officeart/2005/8/layout/chevron1"/>
    <dgm:cxn modelId="{9A4720A3-8C7E-439D-9EFD-0AB3B417D31D}" type="presParOf" srcId="{489EE7F3-C796-4149-94CB-229B9AB1C605}" destId="{0334364F-9228-4AFB-A68B-AFD8117F6858}" srcOrd="3" destOrd="0" presId="urn:microsoft.com/office/officeart/2005/8/layout/chevron1"/>
    <dgm:cxn modelId="{756D1C0B-71B4-4E04-8856-ADB4BB9A162F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3FA8FDF-C5F9-4545-8474-12FAAC0A7F41}">
      <dgm:prSet phldrT="[Text]" custT="1"/>
      <dgm:spPr>
        <a:solidFill>
          <a:srgbClr val="FF0000"/>
        </a:solidFill>
      </dgm:spPr>
      <dgm:t>
        <a:bodyPr/>
        <a:lstStyle/>
        <a:p>
          <a:r>
            <a:rPr lang="sv-SE" sz="1000" dirty="0">
              <a:solidFill>
                <a:schemeClr val="bg1"/>
              </a:solidFill>
            </a:rPr>
            <a:t>Avveckling</a:t>
          </a:r>
          <a:r>
            <a:rPr lang="sv-SE" sz="1000" baseline="0" dirty="0">
              <a:solidFill>
                <a:schemeClr val="bg1"/>
              </a:solidFill>
            </a:rPr>
            <a:t> - rapport februari 2022</a:t>
          </a:r>
          <a:endParaRPr lang="sv-SE" sz="1000" dirty="0">
            <a:solidFill>
              <a:schemeClr val="bg1"/>
            </a:solidFill>
          </a:endParaRPr>
        </a:p>
      </dgm:t>
    </dgm:pt>
    <dgm:pt modelId="{FA0A015D-1D59-4B7F-8954-2029F28E7DC3}" type="parTrans" cxnId="{FE831CCB-C92E-4606-97D9-FF3DB07FEFBF}">
      <dgm:prSet/>
      <dgm:spPr/>
      <dgm:t>
        <a:bodyPr/>
        <a:lstStyle/>
        <a:p>
          <a:endParaRPr lang="sv-SE"/>
        </a:p>
      </dgm:t>
    </dgm:pt>
    <dgm:pt modelId="{6D5D9651-6F8B-470D-B53E-8A17C4BC58EE}" type="sibTrans" cxnId="{FE831CCB-C92E-4606-97D9-FF3DB07FEFBF}">
      <dgm:prSet/>
      <dgm:spPr/>
      <dgm:t>
        <a:bodyPr/>
        <a:lstStyle/>
        <a:p>
          <a:endParaRPr lang="sv-SE"/>
        </a:p>
      </dgm:t>
    </dgm:pt>
    <dgm:pt modelId="{7A84F8F2-C802-44D3-ACCE-E29370BD50AF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dirty="0">
              <a:solidFill>
                <a:schemeClr val="tx1"/>
              </a:solidFill>
            </a:rPr>
            <a:t>Slutrelease</a:t>
          </a:r>
          <a:r>
            <a:rPr lang="sv-SE" sz="1000" baseline="0" dirty="0">
              <a:solidFill>
                <a:schemeClr val="tx1"/>
              </a:solidFill>
            </a:rPr>
            <a:t> av webbplatsen</a:t>
          </a:r>
          <a:endParaRPr lang="sv-SE" sz="1000" dirty="0">
            <a:solidFill>
              <a:schemeClr val="tx1"/>
            </a:solidFill>
          </a:endParaRPr>
        </a:p>
      </dgm:t>
    </dgm:pt>
    <dgm:pt modelId="{D2E0A450-AF90-402F-959B-56FC6AA5A8DB}" type="parTrans" cxnId="{EB2FD06E-45A0-4E21-82F9-22F396D01683}">
      <dgm:prSet/>
      <dgm:spPr/>
      <dgm:t>
        <a:bodyPr/>
        <a:lstStyle/>
        <a:p>
          <a:endParaRPr lang="sv-SE"/>
        </a:p>
      </dgm:t>
    </dgm:pt>
    <dgm:pt modelId="{529D9745-2002-468C-A3D6-5A4A7BAF8807}" type="sibTrans" cxnId="{EB2FD06E-45A0-4E21-82F9-22F396D01683}">
      <dgm:prSet/>
      <dgm:spPr/>
      <dgm:t>
        <a:bodyPr/>
        <a:lstStyle/>
        <a:p>
          <a:endParaRPr lang="sv-SE"/>
        </a:p>
      </dgm:t>
    </dgm:pt>
    <dgm:pt modelId="{FEFA75A8-0088-4E27-A986-25C14D1CAE64}">
      <dgm:prSet phldrT="[Text]" custT="1"/>
      <dgm:spPr>
        <a:xfrm>
          <a:off x="1922294" y="1098006"/>
          <a:ext cx="2133936" cy="853574"/>
        </a:xfr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0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23421D85-B1F9-412A-B037-8046B54BCB21}" type="parTrans" cxnId="{40EDFE60-8558-4FC7-9153-DFFDE0BBBC97}">
      <dgm:prSet/>
      <dgm:spPr/>
      <dgm:t>
        <a:bodyPr/>
        <a:lstStyle/>
        <a:p>
          <a:endParaRPr lang="sv-SE"/>
        </a:p>
      </dgm:t>
    </dgm:pt>
    <dgm:pt modelId="{1444DAC8-72FB-42E6-A5BC-1B77EDB5A3A6}" type="sibTrans" cxnId="{40EDFE60-8558-4FC7-9153-DFFDE0BBBC9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50BC52C-A973-4E07-8C7B-B8B41077700C}" type="pres">
      <dgm:prSet presAssocID="{7A84F8F2-C802-44D3-ACCE-E29370BD50AF}" presName="parTxOnly" presStyleLbl="node1" presStyleIdx="0" presStyleCnt="3" custScaleX="107072" custLinFactNeighborX="-606" custLinFactNeighborY="2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2F511A7-3851-419B-BCD9-7C5F2B421916}" type="pres">
      <dgm:prSet presAssocID="{529D9745-2002-468C-A3D6-5A4A7BAF8807}" presName="parTxOnlySpace" presStyleCnt="0"/>
      <dgm:spPr/>
    </dgm:pt>
    <dgm:pt modelId="{D13A1CFA-203C-4FE3-80C0-4B5349ECFD92}" type="pres">
      <dgm:prSet presAssocID="{03FA8FDF-C5F9-4545-8474-12FAAC0A7F41}" presName="parTxOnly" presStyleLbl="node1" presStyleIdx="1" presStyleCnt="3" custLinFactNeighborX="114" custLinFactNeighborY="-1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6EE487-3BD2-40B5-BBF7-751F8DD30469}" type="pres">
      <dgm:prSet presAssocID="{6D5D9651-6F8B-470D-B53E-8A17C4BC58EE}" presName="parTxOnlySpace" presStyleCnt="0"/>
      <dgm:spPr/>
    </dgm:pt>
    <dgm:pt modelId="{D92336B6-A40C-4730-A7D6-ED5F26CBCDED}" type="pres">
      <dgm:prSet presAssocID="{FEFA75A8-0088-4E27-A986-25C14D1CAE64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sv-SE"/>
        </a:p>
      </dgm:t>
    </dgm:pt>
  </dgm:ptLst>
  <dgm:cxnLst>
    <dgm:cxn modelId="{FE831CCB-C92E-4606-97D9-FF3DB07FEFBF}" srcId="{EB29012F-8F58-4763-A855-9B2E8ECC4992}" destId="{03FA8FDF-C5F9-4545-8474-12FAAC0A7F41}" srcOrd="1" destOrd="0" parTransId="{FA0A015D-1D59-4B7F-8954-2029F28E7DC3}" sibTransId="{6D5D9651-6F8B-470D-B53E-8A17C4BC58EE}"/>
    <dgm:cxn modelId="{EB2FD06E-45A0-4E21-82F9-22F396D01683}" srcId="{EB29012F-8F58-4763-A855-9B2E8ECC4992}" destId="{7A84F8F2-C802-44D3-ACCE-E29370BD50AF}" srcOrd="0" destOrd="0" parTransId="{D2E0A450-AF90-402F-959B-56FC6AA5A8DB}" sibTransId="{529D9745-2002-468C-A3D6-5A4A7BAF8807}"/>
    <dgm:cxn modelId="{E059CF1D-6AB1-4338-A5FF-1351A1BD3F91}" type="presOf" srcId="{FEFA75A8-0088-4E27-A986-25C14D1CAE64}" destId="{D92336B6-A40C-4730-A7D6-ED5F26CBCDED}" srcOrd="0" destOrd="0" presId="urn:microsoft.com/office/officeart/2005/8/layout/chevron1"/>
    <dgm:cxn modelId="{7B58BCD4-2C87-4BC7-8254-7C0891709D51}" type="presOf" srcId="{7A84F8F2-C802-44D3-ACCE-E29370BD50AF}" destId="{950BC52C-A973-4E07-8C7B-B8B41077700C}" srcOrd="0" destOrd="0" presId="urn:microsoft.com/office/officeart/2005/8/layout/chevron1"/>
    <dgm:cxn modelId="{495F4A25-D25B-4785-8797-A43C70106DFE}" type="presOf" srcId="{03FA8FDF-C5F9-4545-8474-12FAAC0A7F41}" destId="{D13A1CFA-203C-4FE3-80C0-4B5349ECFD92}" srcOrd="0" destOrd="0" presId="urn:microsoft.com/office/officeart/2005/8/layout/chevron1"/>
    <dgm:cxn modelId="{4D308080-2FFE-4ACE-8DF2-D9B688C0312F}" type="presOf" srcId="{EB29012F-8F58-4763-A855-9B2E8ECC4992}" destId="{489EE7F3-C796-4149-94CB-229B9AB1C605}" srcOrd="0" destOrd="0" presId="urn:microsoft.com/office/officeart/2005/8/layout/chevron1"/>
    <dgm:cxn modelId="{40EDFE60-8558-4FC7-9153-DFFDE0BBBC97}" srcId="{EB29012F-8F58-4763-A855-9B2E8ECC4992}" destId="{FEFA75A8-0088-4E27-A986-25C14D1CAE64}" srcOrd="2" destOrd="0" parTransId="{23421D85-B1F9-412A-B037-8046B54BCB21}" sibTransId="{1444DAC8-72FB-42E6-A5BC-1B77EDB5A3A6}"/>
    <dgm:cxn modelId="{C29C5F28-168A-4360-980F-2EA29A73A350}" type="presParOf" srcId="{489EE7F3-C796-4149-94CB-229B9AB1C605}" destId="{950BC52C-A973-4E07-8C7B-B8B41077700C}" srcOrd="0" destOrd="0" presId="urn:microsoft.com/office/officeart/2005/8/layout/chevron1"/>
    <dgm:cxn modelId="{CB8465C2-DC49-4F5C-B7A1-D95C0D254749}" type="presParOf" srcId="{489EE7F3-C796-4149-94CB-229B9AB1C605}" destId="{82F511A7-3851-419B-BCD9-7C5F2B421916}" srcOrd="1" destOrd="0" presId="urn:microsoft.com/office/officeart/2005/8/layout/chevron1"/>
    <dgm:cxn modelId="{8FDC28BA-1395-4F8A-9D36-4912E0575D6A}" type="presParOf" srcId="{489EE7F3-C796-4149-94CB-229B9AB1C605}" destId="{D13A1CFA-203C-4FE3-80C0-4B5349ECFD92}" srcOrd="2" destOrd="0" presId="urn:microsoft.com/office/officeart/2005/8/layout/chevron1"/>
    <dgm:cxn modelId="{018316B9-65D6-4C85-AECE-980E0A646266}" type="presParOf" srcId="{489EE7F3-C796-4149-94CB-229B9AB1C605}" destId="{366EE487-3BD2-40B5-BBF7-751F8DD30469}" srcOrd="3" destOrd="0" presId="urn:microsoft.com/office/officeart/2005/8/layout/chevron1"/>
    <dgm:cxn modelId="{B21784A3-E611-4C55-BCDB-9DB48125782E}" type="presParOf" srcId="{489EE7F3-C796-4149-94CB-229B9AB1C605}" destId="{D92336B6-A40C-4730-A7D6-ED5F26CBCDED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 smtClean="0">
              <a:solidFill>
                <a:schemeClr val="tx1"/>
              </a:solidFill>
            </a:rPr>
            <a:t>Kommunikation </a:t>
          </a:r>
          <a:r>
            <a:rPr lang="sv-SE" sz="1000" kern="1200" baseline="0" dirty="0">
              <a:solidFill>
                <a:schemeClr val="tx1"/>
              </a:solidFill>
            </a:rPr>
            <a:t>pågår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537" y="1063283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Finansiering av centrumet säkras</a:t>
          </a:r>
        </a:p>
      </dsp:txBody>
      <dsp:txXfrm>
        <a:off x="2349324" y="1063283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Organisation fastställs</a:t>
          </a: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BC52C-A973-4E07-8C7B-B8B41077700C}">
      <dsp:nvSpPr>
        <dsp:cNvPr id="0" name=""/>
        <dsp:cNvSpPr/>
      </dsp:nvSpPr>
      <dsp:spPr>
        <a:xfrm>
          <a:off x="456" y="1131094"/>
          <a:ext cx="2228586" cy="832556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tx1"/>
              </a:solidFill>
            </a:rPr>
            <a:t>Slutrelease</a:t>
          </a:r>
          <a:r>
            <a:rPr lang="sv-SE" sz="1000" kern="1200" baseline="0" dirty="0">
              <a:solidFill>
                <a:schemeClr val="tx1"/>
              </a:solidFill>
            </a:rPr>
            <a:t> av webbplatsen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416734" y="1131094"/>
        <a:ext cx="1396030" cy="832556"/>
      </dsp:txXfrm>
    </dsp:sp>
    <dsp:sp modelId="{D13A1CFA-203C-4FE3-80C0-4B5349ECFD92}">
      <dsp:nvSpPr>
        <dsp:cNvPr id="0" name=""/>
        <dsp:cNvSpPr/>
      </dsp:nvSpPr>
      <dsp:spPr>
        <a:xfrm>
          <a:off x="2022402" y="1097226"/>
          <a:ext cx="2081390" cy="83255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bg1"/>
              </a:solidFill>
            </a:rPr>
            <a:t>Avveckling</a:t>
          </a:r>
          <a:r>
            <a:rPr lang="sv-SE" sz="1000" kern="1200" baseline="0" dirty="0">
              <a:solidFill>
                <a:schemeClr val="bg1"/>
              </a:solidFill>
            </a:rPr>
            <a:t> - rapport februari 2022</a:t>
          </a:r>
          <a:endParaRPr lang="sv-SE" sz="1000" kern="1200" dirty="0">
            <a:solidFill>
              <a:schemeClr val="bg1"/>
            </a:solidFill>
          </a:endParaRPr>
        </a:p>
      </dsp:txBody>
      <dsp:txXfrm>
        <a:off x="2438680" y="1097226"/>
        <a:ext cx="1248834" cy="832556"/>
      </dsp:txXfrm>
    </dsp:sp>
    <dsp:sp modelId="{D92336B6-A40C-4730-A7D6-ED5F26CBCDED}">
      <dsp:nvSpPr>
        <dsp:cNvPr id="0" name=""/>
        <dsp:cNvSpPr/>
      </dsp:nvSpPr>
      <dsp:spPr>
        <a:xfrm>
          <a:off x="3895416" y="1108515"/>
          <a:ext cx="2081390" cy="832556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kern="12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>
        <a:off x="4311694" y="1108515"/>
        <a:ext cx="1248834" cy="83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Aktuellt från</a:t>
            </a:r>
            <a:r>
              <a:rPr lang="sv-SE" baseline="0" dirty="0" smtClean="0"/>
              <a:t> förstasidan på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. </a:t>
            </a:r>
            <a:r>
              <a:rPr lang="sv-SE" baseline="0" dirty="0" smtClean="0"/>
              <a:t>Presentation av publicerade texter med silhuetter av de olika språkdjuren.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Avslutningsfasen. </a:t>
            </a:r>
            <a:r>
              <a:rPr lang="sv-SE" dirty="0" smtClean="0"/>
              <a:t>Kommunikation –</a:t>
            </a:r>
            <a:r>
              <a:rPr lang="sv-SE" baseline="0" dirty="0" smtClean="0"/>
              <a:t> påbörjat arbetet med </a:t>
            </a:r>
            <a:r>
              <a:rPr lang="sv-SE" baseline="0" dirty="0" err="1" smtClean="0"/>
              <a:t>Yours</a:t>
            </a:r>
            <a:r>
              <a:rPr lang="sv-SE" baseline="0" dirty="0" smtClean="0"/>
              <a:t>, strategisk kommunikationsplan. Lansering från 16 november. De övriga pilarna är påbörjande.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Går in i äskandet för utökad ram i Kultursamverkansmodellen. KB vill ge oss ett uppdrag i utvecklingen av Resursbibliotek. Först utredning. (Måste ses som ett projektbidrag).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Organisationens utseende påverkas mycket tydligt av omställningen i Region Norrbotten, projektanställningar ska undvikas och dispenser måste till vid anställningar. Dialog med Regionala utvecklingsdirektören samt nya chefen på Kulturenheten, Peppe Bergström Hesselbom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23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Pil 1. En</a:t>
            </a:r>
            <a:r>
              <a:rPr lang="sv-SE" baseline="0" dirty="0" smtClean="0"/>
              <a:t> första deadline var 31 maj – blev 16 november. Driftsättning pågår dock löpande av planerade utvecklingsdelar ex. ljud till </a:t>
            </a:r>
            <a:r>
              <a:rPr lang="sv-SE" baseline="0" dirty="0" err="1" smtClean="0"/>
              <a:t>memory</a:t>
            </a:r>
            <a:r>
              <a:rPr lang="sv-SE" baseline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Pil 3: ny jämfört med projektplanen: </a:t>
            </a:r>
            <a:r>
              <a:rPr lang="sv-SE" dirty="0" smtClean="0"/>
              <a:t>Återuppta utredningen</a:t>
            </a:r>
            <a:r>
              <a:rPr lang="sv-SE" baseline="0" dirty="0" smtClean="0"/>
              <a:t> av skolans behov. Förarbete pågår i och med KB:s intresse, men kommer hur som helst att vara en viktig del för 2022.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24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Vi finns på alla våra språk, en miniminivå. Coronapandemin har påverkat barns perspektiv på vår design. Förseningar hos tidigare leverantör.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Sprintarbetet igång igen. Dyker upp nya frågor i samband med bytet av leverantör. Fler utvecklare, tempot har ökat.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Lanseringskampanj från 16 november. Film används under kampanjen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sv-SE" dirty="0" smtClean="0"/>
              <a:t>2. Lanseringskampanjen:</a:t>
            </a:r>
            <a:r>
              <a:rPr lang="sv-SE" baseline="0" dirty="0" smtClean="0"/>
              <a:t> </a:t>
            </a:r>
            <a:r>
              <a:rPr lang="sv-SE" dirty="0" smtClean="0"/>
              <a:t> Film</a:t>
            </a:r>
            <a:r>
              <a:rPr lang="sv-SE" baseline="0" dirty="0" smtClean="0"/>
              <a:t> med barn som berättar om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. Används i sociala medier. Filmer med skrivarskolor på meänkieli, samiska språk och svenska. Pressmeddelande, ”nyhetsbrev”, </a:t>
            </a:r>
            <a:r>
              <a:rPr lang="sv-SE" baseline="0" dirty="0" err="1" smtClean="0"/>
              <a:t>give-aways</a:t>
            </a:r>
            <a:r>
              <a:rPr lang="sv-SE" baseline="0" dirty="0" smtClean="0"/>
              <a:t> osv.</a:t>
            </a:r>
          </a:p>
          <a:p>
            <a:pPr rtl="0" fontAlgn="base"/>
            <a:r>
              <a:rPr lang="sv-SE" baseline="0" dirty="0" smtClean="0"/>
              <a:t>3. Var är Noras pulka?: klart med inspelning av </a:t>
            </a:r>
            <a:r>
              <a:rPr lang="sv-SE" baseline="0" dirty="0" err="1" smtClean="0"/>
              <a:t>lulesamiska</a:t>
            </a:r>
            <a:r>
              <a:rPr lang="sv-SE" baseline="0" dirty="0" smtClean="0"/>
              <a:t> (30 nov), </a:t>
            </a:r>
            <a:r>
              <a:rPr lang="sv-SE" baseline="0" dirty="0" err="1" smtClean="0"/>
              <a:t>pitesamiska</a:t>
            </a:r>
            <a:r>
              <a:rPr lang="sv-SE" baseline="0" dirty="0" smtClean="0"/>
              <a:t> (klar) och </a:t>
            </a:r>
            <a:r>
              <a:rPr lang="sv-SE" baseline="0" dirty="0" err="1" smtClean="0"/>
              <a:t>umesamiska</a:t>
            </a:r>
            <a:r>
              <a:rPr lang="sv-SE" baseline="0" dirty="0" smtClean="0"/>
              <a:t> (trol. Dec.)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466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5. Är regionens statistikverktyg. Vi ingår</a:t>
            </a:r>
            <a:r>
              <a:rPr lang="sv-SE" baseline="0" dirty="0" smtClean="0"/>
              <a:t> i deras avtal. Finansierar vår del. Fördelning ej klar.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16 november 2021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3" y="1477922"/>
            <a:ext cx="5978525" cy="2722644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20230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99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3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2626478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97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Går bra, men har fördröjts gentemot </a:t>
            </a:r>
            <a:r>
              <a:rPr lang="sv-SE" dirty="0" smtClean="0"/>
              <a:t>plan.</a:t>
            </a: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Fortsatta iterationer av halvfärdiga funktioner, och ”fixar”.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Kommunikation – arbetet med </a:t>
            </a:r>
            <a:r>
              <a:rPr lang="sv-SE" dirty="0" err="1" smtClean="0"/>
              <a:t>Yours</a:t>
            </a:r>
            <a:r>
              <a:rPr lang="sv-SE" dirty="0" smtClean="0"/>
              <a:t> är igång. Film används.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Sjösätter det som har planerats allt eftersom. Test pågår.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Samarbetet med Filmpool Nord fortsätter.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Språkarbetarna. </a:t>
            </a:r>
            <a:r>
              <a:rPr lang="sv-SE" dirty="0"/>
              <a:t>K</a:t>
            </a:r>
            <a:r>
              <a:rPr lang="sv-SE" dirty="0" smtClean="0"/>
              <a:t>ompletteringsbeställningar och nybeställningar av översättningar till </a:t>
            </a:r>
            <a:r>
              <a:rPr lang="sv-SE" dirty="0" err="1" smtClean="0"/>
              <a:t>Polarbibblo</a:t>
            </a:r>
            <a:r>
              <a:rPr lang="sv-SE" dirty="0" smtClean="0"/>
              <a:t>, ex demokratiåret.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Lanseringskampanjen. Kommunikation samt annat</a:t>
            </a:r>
            <a:r>
              <a:rPr lang="sv-SE" dirty="0"/>
              <a:t> </a:t>
            </a:r>
            <a:r>
              <a:rPr lang="sv-SE" dirty="0" smtClean="0"/>
              <a:t>ex. skriva </a:t>
            </a:r>
            <a:r>
              <a:rPr lang="sv-SE" dirty="0"/>
              <a:t>a</a:t>
            </a:r>
            <a:r>
              <a:rPr lang="sv-SE" dirty="0" smtClean="0"/>
              <a:t>vtal för upphovsrätt och nyttjanderätt av filmer.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Var är Noras pulka? Inspelningar av översättningar samiska.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Fler frågor och synpunkter till redaktionen.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Test av redigeringsverktyg i </a:t>
            </a:r>
            <a:r>
              <a:rPr lang="sv-SE" dirty="0" err="1" smtClean="0"/>
              <a:t>Screen</a:t>
            </a:r>
            <a:r>
              <a:rPr lang="sv-SE" dirty="0" smtClean="0"/>
              <a:t> 9, </a:t>
            </a:r>
            <a:r>
              <a:rPr lang="sv-SE" dirty="0" err="1" smtClean="0"/>
              <a:t>mfl</a:t>
            </a:r>
            <a:r>
              <a:rPr lang="sv-SE" dirty="0" smtClean="0"/>
              <a:t>.</a:t>
            </a:r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" r="56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963798"/>
              </p:ext>
            </p:extLst>
          </p:nvPr>
        </p:nvGraphicFramePr>
        <p:xfrm>
          <a:off x="212496" y="969332"/>
          <a:ext cx="28717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4" imgW="5667198" imgH="8020037" progId="AcroExch.Document.DC">
                  <p:embed/>
                </p:oleObj>
              </mc:Choice>
              <mc:Fallback>
                <p:oleObj name="Acrobat Document" r:id="rId4" imgW="5667198" imgH="802003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496" y="969332"/>
                        <a:ext cx="2871788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96588" y="384370"/>
            <a:ext cx="4574229" cy="834016"/>
          </a:xfrm>
        </p:spPr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2996588" y="1314954"/>
            <a:ext cx="4574230" cy="304908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/>
              <a:t>Simon Ulmbrant ensam </a:t>
            </a:r>
            <a:r>
              <a:rPr lang="sv-SE" sz="1400" dirty="0" smtClean="0"/>
              <a:t>konsult på Sogeti.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Arbete med </a:t>
            </a:r>
            <a:r>
              <a:rPr lang="sv-SE" sz="1400" dirty="0"/>
              <a:t>n</a:t>
            </a:r>
            <a:r>
              <a:rPr lang="sv-SE" sz="1400" dirty="0" smtClean="0"/>
              <a:t>ya rutiner tillsammans med ny leverantör.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Justeringar i</a:t>
            </a:r>
            <a:r>
              <a:rPr lang="sv-SE" sz="1400" dirty="0"/>
              <a:t> </a:t>
            </a:r>
            <a:r>
              <a:rPr lang="sv-SE" sz="1400" dirty="0" smtClean="0"/>
              <a:t>ärendehanteringssystemet.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Återgång till gamla rutiner. 1 sprintdemo och sprintplanering genomförd med ny leverantör.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Upprättat ny grovplan in i januari 2022.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Test av sprint 8 pågår.</a:t>
            </a:r>
          </a:p>
        </p:txBody>
      </p:sp>
    </p:spTree>
    <p:extLst>
      <p:ext uri="{BB962C8B-B14F-4D97-AF65-F5344CB8AC3E}">
        <p14:creationId xmlns:p14="http://schemas.microsoft.com/office/powerpoint/2010/main" val="11703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4" r="24794"/>
          <a:stretch>
            <a:fillRect/>
          </a:stretch>
        </p:blipFill>
        <p:spPr/>
      </p:pic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Ny leverantör: dialoger Mirror och </a:t>
            </a:r>
            <a:r>
              <a:rPr lang="sv-SE" sz="1400" dirty="0" err="1" smtClean="0"/>
              <a:t>Yours</a:t>
            </a:r>
            <a:r>
              <a:rPr lang="sv-SE" sz="1400" dirty="0" smtClean="0"/>
              <a:t>. Genomgång allmänna avtalen. Upprätta faktureringsrutiner.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Säkerhet och rutiner: arbete med reviderad systemdokumentation pågår. Rutin för ärenden i </a:t>
            </a:r>
            <a:r>
              <a:rPr lang="sv-SE" sz="1400" dirty="0" smtClean="0"/>
              <a:t>förvaltning.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Verksamhetsplanering.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Redaktionen 2022: upprätta rutiner, delta i test av redaktörsgränssnittet, fördela roller. Demo och </a:t>
            </a:r>
            <a:r>
              <a:rPr lang="sv-SE" sz="1400" dirty="0" err="1" smtClean="0"/>
              <a:t>retrospective</a:t>
            </a:r>
            <a:r>
              <a:rPr lang="sv-SE" sz="1400" dirty="0" smtClean="0"/>
              <a:t> (utvärdering av sprint).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Utredning av och beställning av statistikverktyg </a:t>
            </a:r>
            <a:r>
              <a:rPr lang="sv-SE" sz="1400" dirty="0" err="1" smtClean="0"/>
              <a:t>SiteImprove</a:t>
            </a:r>
            <a:r>
              <a:rPr lang="sv-SE" sz="1400" dirty="0" smtClean="0"/>
              <a:t>.</a:t>
            </a:r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PITMT205-1424847462-635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2024-12-02T23:00:00+00:00</NLLThinningTime>
    <NLLPublishDateQuickpart xmlns="http://schemas.microsoft.com/sharepoint/v3">2021-12-03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2021-12-02T23:00:00+00:00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2021-11-15T23:00:00+00:00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PITMT205-1424847462-635</_dlc_DocId>
    <_dlc_DocIdUrl xmlns="bfe5ee2f-6261-4ef7-9094-605fbf1c60c0">
      <Url>http://spportal.extvis.local/process/projekt/_layouts/15/DocIdRedir.aspx?ID=PITMT205-1424847462-635</Url>
      <Description>PITMT205-1424847462-635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2024-12-02T23:00:00+00:00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https://samarbeta.nll.se/projekt/utredningavpolarbibblose/_layouts/15/DocIdRedir.aspx?ID=PITMT205-1424847462-635</Url>
      <Description>PITMT205-1424847462-635</Description>
    </VIS_DocumentId>
    <DocumentStatus xmlns="af834ee9-b00b-4978-96cf-ee7e39717281">
      <Url>https://samarbeta.nll.se/projekt/utredningavpolarbibblose/_layouts/15/wrkstat.aspx?List=73f53190-ed45-4948-a3ec-1e903501d1d9&amp;WorkflowInstanceName=3709cca3-503f-4d9a-9cb6-9340f8819b7b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78D982-C842-44A9-BC68-F01C110271A8}"/>
</file>

<file path=customXml/itemProps2.xml><?xml version="1.0" encoding="utf-8"?>
<ds:datastoreItem xmlns:ds="http://schemas.openxmlformats.org/officeDocument/2006/customXml" ds:itemID="{F33D680E-F2E9-4E0C-923A-2F68F532B650}"/>
</file>

<file path=customXml/itemProps3.xml><?xml version="1.0" encoding="utf-8"?>
<ds:datastoreItem xmlns:ds="http://schemas.openxmlformats.org/officeDocument/2006/customXml" ds:itemID="{13EEB631-19F9-4FF6-B700-AC887A251A1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79717bbc-c6ed-4687-9273-b7f5e58e983f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18C05CC-B7FB-45FF-840A-A229A7779D48}"/>
</file>

<file path=customXml/itemProps5.xml><?xml version="1.0" encoding="utf-8"?>
<ds:datastoreItem xmlns:ds="http://schemas.openxmlformats.org/officeDocument/2006/customXml" ds:itemID="{05954C6B-8AE4-490D-B30B-50341A9EE0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568</Words>
  <Application>Microsoft Office PowerPoint</Application>
  <PresentationFormat>Bildspel på skärmen (16:9)</PresentationFormat>
  <Paragraphs>53</Paragraphs>
  <Slides>7</Slides>
  <Notes>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Acrobat Document</vt:lpstr>
      <vt:lpstr>Statusrapport 16 november 2021</vt:lpstr>
      <vt:lpstr>Tidplan år 3, aktiviteter</vt:lpstr>
      <vt:lpstr>Tidplan år 3, aktiviteter</vt:lpstr>
      <vt:lpstr>Projektet som helhet</vt:lpstr>
      <vt:lpstr>Delprojekt Innehåll</vt:lpstr>
      <vt:lpstr>Delprojekt IT</vt:lpstr>
      <vt:lpstr>Delprojekt organisation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9 juni 2021, statusrapport</dc:title>
  <dc:creator>Regine Nordström</dc:creator>
  <cp:keywords>Polarbibblo; projekt; Styrgrupp</cp:keywords>
  <cp:lastModifiedBy>Regine Nordström</cp:lastModifiedBy>
  <cp:revision>118</cp:revision>
  <cp:lastPrinted>2015-10-01T11:12:07Z</cp:lastPrinted>
  <dcterms:created xsi:type="dcterms:W3CDTF">2017-03-16T14:21:56Z</dcterms:created>
  <dcterms:modified xsi:type="dcterms:W3CDTF">2021-12-01T08:23:15Z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785abd5b-51c4-48d1-9b03-a8749c260279</vt:lpwstr>
  </property>
  <property fmtid="{D5CDD505-2E9C-101B-9397-08002B2CF9AE}" pid="77" name="_CopySource">
    <vt:lpwstr/>
  </property>
  <property fmtid="{D5CDD505-2E9C-101B-9397-08002B2CF9AE}" pid="78" name="NLLProjectDivisionTaxHTField0">
    <vt:lpwstr/>
  </property>
  <property fmtid="{D5CDD505-2E9C-101B-9397-08002B2CF9AE}" pid="79" name="NLLProjectDivision">
    <vt:lpwstr/>
  </property>
  <property fmtid="{D5CDD505-2E9C-101B-9397-08002B2CF9AE}" pid="80" name="NLLProjectLeaderDiv">
    <vt:lpwstr/>
  </property>
  <property fmtid="{D5CDD505-2E9C-101B-9397-08002B2CF9AE}" pid="82" name="_dlc_policyId">
    <vt:lpwstr>0x010100D7963E0E5B7A40E5AEA07389401D709F0045878216D3F54EE2826859E7F8F5B4BC|-297041635</vt:lpwstr>
  </property>
  <property fmtid="{D5CDD505-2E9C-101B-9397-08002B2CF9AE}" pid="83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5" name="Order">
    <vt:r8>74300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0" name="NLLDecisionLevelGoverning">
    <vt:lpwstr/>
  </property>
  <property fmtid="{D5CDD505-2E9C-101B-9397-08002B2CF9AE}" pid="91" name="NLLFactOwner">
    <vt:lpwstr/>
  </property>
  <property fmtid="{D5CDD505-2E9C-101B-9397-08002B2CF9AE}" pid="92" name="NLLFactOwnerText">
    <vt:lpwstr/>
  </property>
  <property fmtid="{D5CDD505-2E9C-101B-9397-08002B2CF9AE}" pid="93" name="xd_Signature">
    <vt:bool>false</vt:bool>
  </property>
  <property fmtid="{D5CDD505-2E9C-101B-9397-08002B2CF9AE}" pid="94" name="NLLDecisionLevel">
    <vt:lpwstr/>
  </property>
  <property fmtid="{D5CDD505-2E9C-101B-9397-08002B2CF9AE}" pid="95" name="NLLPTCProcessLeader">
    <vt:lpwstr/>
  </property>
  <property fmtid="{D5CDD505-2E9C-101B-9397-08002B2CF9AE}" pid="97" name="NLLPTCVISEditor">
    <vt:lpwstr/>
  </property>
</Properties>
</file>